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cbfbd9c0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cbfbd9c0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ca1f08b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aca1f08b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ca1f08b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ca1f08b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aca1f08b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aca1f08b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ca1f08b2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ca1f08b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056da682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8056da682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bdb138c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abdb138c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cb759a3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cb759a3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bdb138c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bdb138c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81675" y="257950"/>
            <a:ext cx="5740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Facial Recognition Technologies: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51775" y="42235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Jaiden Atterbury, Xavier Lee, and    Nicholas Yu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2981675" y="1721775"/>
            <a:ext cx="586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Ethical Concerns and Recommendations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1173050" y="503275"/>
            <a:ext cx="73995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200"/>
              <a:t>Recommendations: Generalization of Legislation</a:t>
            </a:r>
            <a:endParaRPr sz="2200"/>
          </a:p>
        </p:txBody>
      </p:sp>
      <p:sp>
        <p:nvSpPr>
          <p:cNvPr id="297" name="Google Shape;297;p26"/>
          <p:cNvSpPr txBox="1"/>
          <p:nvPr/>
        </p:nvSpPr>
        <p:spPr>
          <a:xfrm>
            <a:off x="1319250" y="988950"/>
            <a:ext cx="65055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Problems with current solutions: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Due to the fact that as of the first quarter of 2022 only 7 states have biometric privacy laws, the legislation is not enough to fully combat this lack of consent in facial recognition.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states that don’t have biometric privacy laws Americans in facial recognition databases don’t need to be asked for permission to be included in said databases.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Solutions: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order to fully combat this clear violation of citizens privacy, we must create a task force that would draft an act very similar to that of the GDPR but make it federally effective.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doing this the act would impose certain obligations on companies/businesses in every state: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Obtaining consent before any collection/use of biometric data.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Explicitly state how the biometric data will be used and stored.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Employ reasonable security measures.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1297500" y="393750"/>
            <a:ext cx="51180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#3: Liability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50" y="1691248"/>
            <a:ext cx="4762775" cy="26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 txBox="1"/>
          <p:nvPr/>
        </p:nvSpPr>
        <p:spPr>
          <a:xfrm>
            <a:off x="5656950" y="1825725"/>
            <a:ext cx="31284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Gray ethical areas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Who’s fault is it: the machine or the person?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Clear boundaries have not been established yet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1297500" y="393750"/>
            <a:ext cx="5118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#3: Liability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2991900" y="1886850"/>
            <a:ext cx="3160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700"/>
              <a:t>If the </a:t>
            </a:r>
            <a:r>
              <a:rPr lang="en-GB" sz="2700"/>
              <a:t>AI replaces physicians</a:t>
            </a:r>
            <a:r>
              <a:rPr lang="en-GB" sz="2700"/>
              <a:t>, who is </a:t>
            </a:r>
            <a:r>
              <a:rPr lang="en-GB" sz="2700"/>
              <a:t>responsible</a:t>
            </a:r>
            <a:r>
              <a:rPr lang="en-GB" sz="2700"/>
              <a:t>?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1297500" y="393750"/>
            <a:ext cx="5118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#3: Liability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2991900" y="1886850"/>
            <a:ext cx="3160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700"/>
              <a:t>If the AI replaces physicians, who is responsible?</a:t>
            </a:r>
            <a:endParaRPr sz="2700"/>
          </a:p>
        </p:txBody>
      </p:sp>
      <p:sp>
        <p:nvSpPr>
          <p:cNvPr id="317" name="Google Shape;317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 txBox="1"/>
          <p:nvPr>
            <p:ph idx="1" type="body"/>
          </p:nvPr>
        </p:nvSpPr>
        <p:spPr>
          <a:xfrm>
            <a:off x="873825" y="3806775"/>
            <a:ext cx="1659300" cy="7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Hospital? </a:t>
            </a:r>
            <a:endParaRPr sz="1800"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5760475" y="3365000"/>
            <a:ext cx="2511000" cy="13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Physician?</a:t>
            </a:r>
            <a:endParaRPr sz="1800"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6415500" y="1050725"/>
            <a:ext cx="2511000" cy="13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Company?</a:t>
            </a:r>
            <a:endParaRPr sz="1800"/>
          </a:p>
        </p:txBody>
      </p:sp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940200" y="1676288"/>
            <a:ext cx="1332900" cy="5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Patient?</a:t>
            </a:r>
            <a:endParaRPr sz="1800"/>
          </a:p>
        </p:txBody>
      </p:sp>
      <p:cxnSp>
        <p:nvCxnSpPr>
          <p:cNvPr id="322" name="Google Shape;322;p29"/>
          <p:cNvCxnSpPr>
            <a:stCxn id="316" idx="1"/>
          </p:cNvCxnSpPr>
          <p:nvPr/>
        </p:nvCxnSpPr>
        <p:spPr>
          <a:xfrm flipH="1">
            <a:off x="2157000" y="3094800"/>
            <a:ext cx="834900" cy="7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9"/>
          <p:cNvCxnSpPr>
            <a:endCxn id="321" idx="3"/>
          </p:cNvCxnSpPr>
          <p:nvPr/>
        </p:nvCxnSpPr>
        <p:spPr>
          <a:xfrm rot="10800000">
            <a:off x="2273100" y="1954088"/>
            <a:ext cx="7908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9"/>
          <p:cNvCxnSpPr/>
          <p:nvPr/>
        </p:nvCxnSpPr>
        <p:spPr>
          <a:xfrm flipH="1">
            <a:off x="6072750" y="1648125"/>
            <a:ext cx="741000" cy="5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9"/>
          <p:cNvCxnSpPr/>
          <p:nvPr/>
        </p:nvCxnSpPr>
        <p:spPr>
          <a:xfrm rot="10800000">
            <a:off x="5760475" y="3141450"/>
            <a:ext cx="621900" cy="6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00" y="393750"/>
            <a:ext cx="5405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#3: Liability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910" y="1878600"/>
            <a:ext cx="2052175" cy="20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3830838" y="3930750"/>
            <a:ext cx="1482300" cy="4914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</a:rPr>
              <a:t>BIPA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407850" y="1993275"/>
            <a:ext cx="28773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Rogers: Plaintiff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BNSF collected biometric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BUT did not disclose the reason</a:t>
            </a:r>
            <a:endParaRPr sz="1500"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6059250" y="1993275"/>
            <a:ext cx="2877300" cy="2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BNSF: </a:t>
            </a:r>
            <a:r>
              <a:rPr lang="en-GB" sz="1500"/>
              <a:t>Defendant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Third party collected the information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Hence, we shouldn’t be held responsible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$5,000 x 45,600 </a:t>
            </a:r>
            <a:br>
              <a:rPr lang="en-GB" sz="1500"/>
            </a:br>
            <a:r>
              <a:rPr lang="en-GB" sz="1500"/>
              <a:t>= $228 million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400" y="1452675"/>
            <a:ext cx="3727650" cy="31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 rotWithShape="1">
          <a:blip r:embed="rId4">
            <a:alphaModFix/>
          </a:blip>
          <a:srcRect b="0" l="15860" r="0" t="0"/>
          <a:stretch/>
        </p:blipFill>
        <p:spPr>
          <a:xfrm>
            <a:off x="541975" y="1930625"/>
            <a:ext cx="3370500" cy="26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 txBox="1"/>
          <p:nvPr>
            <p:ph idx="4294967295" type="body"/>
          </p:nvPr>
        </p:nvSpPr>
        <p:spPr>
          <a:xfrm>
            <a:off x="443675" y="1452675"/>
            <a:ext cx="18189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More:</a:t>
            </a:r>
            <a:endParaRPr sz="1800"/>
          </a:p>
        </p:txBody>
      </p:sp>
      <p:sp>
        <p:nvSpPr>
          <p:cNvPr id="342" name="Google Shape;342;p31"/>
          <p:cNvSpPr txBox="1"/>
          <p:nvPr>
            <p:ph idx="4294967295" type="body"/>
          </p:nvPr>
        </p:nvSpPr>
        <p:spPr>
          <a:xfrm>
            <a:off x="4944400" y="793425"/>
            <a:ext cx="18189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1B212C"/>
                </a:solidFill>
              </a:rPr>
              <a:t>Company’s</a:t>
            </a:r>
            <a:endParaRPr sz="1800">
              <a:solidFill>
                <a:srgbClr val="1B212C"/>
              </a:solidFill>
            </a:endParaRPr>
          </a:p>
        </p:txBody>
      </p:sp>
      <p:sp>
        <p:nvSpPr>
          <p:cNvPr id="343" name="Google Shape;343;p31"/>
          <p:cNvSpPr txBox="1"/>
          <p:nvPr>
            <p:ph idx="2"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Recommendations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/>
          <p:nvPr/>
        </p:nvSpPr>
        <p:spPr>
          <a:xfrm>
            <a:off x="1105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 txBox="1"/>
          <p:nvPr>
            <p:ph idx="4294967295" type="title"/>
          </p:nvPr>
        </p:nvSpPr>
        <p:spPr>
          <a:xfrm>
            <a:off x="1045050" y="1370700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0"/>
              <a:t>Thank you</a:t>
            </a:r>
            <a:endParaRPr b="1" sz="8000"/>
          </a:p>
        </p:txBody>
      </p:sp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0" l="28154" r="26028" t="6785"/>
          <a:stretch/>
        </p:blipFill>
        <p:spPr>
          <a:xfrm>
            <a:off x="5625350" y="851650"/>
            <a:ext cx="2812676" cy="42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594600" y="413625"/>
            <a:ext cx="72819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descr="Study Outlines What Creates Racial Bias in Facial Recognition Technology -  News Center | The University of Texas at Dallas"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875" y="157513"/>
            <a:ext cx="2253725" cy="15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449425" y="767425"/>
            <a:ext cx="5268000" cy="4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are FRTs?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Facial recognition technologies (FRTs) are a tool that has become more and more prominent over the years.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FRTs are the set of digital tools that perform tasks on human faces through the use of images and/or videos.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are common uses of FRTs?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face detection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face attribute classification/estimation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face verification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face identification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 FRTs are not flawless yet. There are numerous ethical concerns over racial biases, privacy implications, and the broad concept of liability.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42954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Details: 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097000" y="1030525"/>
            <a:ext cx="60285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do FRTs usually work?</a:t>
            </a:r>
            <a:endParaRPr sz="12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general, facial recognition works by identifying and measuring certain facial features in an input image, also known as a query image.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Stages of an FRT: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L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Capture and Detection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Faceprint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L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Enrollment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Gallery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L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Comparison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1-to-1 and 1-to-Many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Similarity Scores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LcPeriod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Matching Decision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Threshold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Additional Procedures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acial Recognition: Potential and Risk"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875" y="2343575"/>
            <a:ext cx="29622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#1: Racial Bias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567550"/>
            <a:ext cx="4525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FRTs</a:t>
            </a:r>
            <a:r>
              <a:rPr lang="en-GB" sz="1400"/>
              <a:t> are 5-10% less accurate when identifying people of color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/>
              <a:t>Can lead to false arrests, misidentifications, and other unjust outcomes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Algorithm prioritizes facial features that are more easily distinguished in lighter skin tones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/>
              <a:t>Eye shape, width of the nose, size of the mouth, shape of the chin</a:t>
            </a:r>
            <a:endParaRPr sz="14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275" y="1135075"/>
            <a:ext cx="2345776" cy="15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975" y="3053350"/>
            <a:ext cx="2242076" cy="16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Solutions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248400" y="1492300"/>
            <a:ext cx="703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Researchers are stretching the domain of facial features and racial characteristics FRTs are utilizing in their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Led to a 1% improvement in reducing racial bias and has increased the accuracy of facial recognition across all ethnicities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13" y="3273325"/>
            <a:ext cx="3719976" cy="16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325" y="3857975"/>
            <a:ext cx="1726000" cy="11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1195800" y="1136775"/>
            <a:ext cx="7242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Refrain from using FRT for any type of law enforcement until racial bias has been completely eliminated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 more diverse training datasets that include people of different races, ethnicities, and with a variety of skin tones and hair colors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Redesign the algorithm to focus on facial features that aren’t related to race or ethnicity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Regularly review and update FRT to ensure high accuracy and unbiasedness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Provide transparency and accountability in facial recognition design and implementation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Educate the public about the potential for bias in FRT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145425" y="359200"/>
            <a:ext cx="7295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Concern #2: Lack of Informed Consent</a:t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3" name="Google Shape;273;p23"/>
          <p:cNvSpPr txBox="1"/>
          <p:nvPr/>
        </p:nvSpPr>
        <p:spPr>
          <a:xfrm>
            <a:off x="1320200" y="1223975"/>
            <a:ext cx="5721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Privacy infringements have become one of the general public’s main concerns with FRTs, mainly due to a lack of transparency in how information is stored and managed.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most prevalent and scrutinized privacy implication of facial recognition technology is the use of the technology to identify individuals without their consent,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includes using applications such as real-time public surveillance or through databases that are not lawfully constructed.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555" y="3725950"/>
            <a:ext cx="1608970" cy="122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83675" y="5378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Existing Solutions: The GDPR</a:t>
            </a:r>
            <a:endParaRPr/>
          </a:p>
        </p:txBody>
      </p:sp>
      <p:pic>
        <p:nvPicPr>
          <p:cNvPr descr="offset_comp_442889_edtied2.jpg" id="280" name="Google Shape;280;p24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flipH="1">
            <a:off x="8911179" y="-205549"/>
            <a:ext cx="227100" cy="2109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1371575" y="1136325"/>
            <a:ext cx="54339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is The GDPR?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General Data Protection Legislation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self-proclaimed “toughest” privacy and security law in the world.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Imposes obligations on organizations anywhere, given that they illegally collected data on individuals from the EU.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1371575" y="3063800"/>
            <a:ext cx="56097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does the GDPR do?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 the GDPR companies can only process data from subjects if the subject gave the company “specific, unambiguous consent” to process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GDPR levies harsh fines against those who violate the privacy and security standards drafted in the bill.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DPR Explained In Plain English - Information Security Program"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8774">
            <a:off x="6284250" y="254150"/>
            <a:ext cx="2500801" cy="13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Existing Solutions: The GDPR</a:t>
            </a: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1785825" y="1028300"/>
            <a:ext cx="665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 u="sng"/>
              <a:t>Has it been effective?</a:t>
            </a:r>
            <a:endParaRPr sz="1350" u="sng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-GB" sz="1150"/>
              <a:t>The GDPR has been very effective in forcing companies to think strategically regarding the use of consumer data. </a:t>
            </a:r>
            <a:endParaRPr sz="11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-GB" sz="1150"/>
              <a:t>Furthermore, the risk of incurring hefty fines has made companies take privacy and security more seriously.</a:t>
            </a:r>
            <a:endParaRPr sz="1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 u="sng"/>
              <a:t>Real world example</a:t>
            </a:r>
            <a:endParaRPr sz="1350" u="sng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-GB" sz="1150"/>
              <a:t>Clearview AI, which is self-described as the “world's largest facial network,” allows its customers to compare facial image data to over 10 billion images scraped from the internet. </a:t>
            </a:r>
            <a:endParaRPr sz="11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-GB" sz="1150"/>
              <a:t>This database includes facial image data of a “substantial number” of UK citizens without these people's knowledge or consent. </a:t>
            </a:r>
            <a:endParaRPr sz="11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-GB" sz="1150"/>
              <a:t>Clearview AI failed to comply with the higher data standards set by the GDPR. This misuse of data of individuals from the UK has led to them receiving a 17 million pound fine.</a:t>
            </a:r>
            <a:endParaRPr sz="11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0001">
            <a:off x="99123" y="1937866"/>
            <a:ext cx="1511375" cy="148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3260900"/>
            <a:ext cx="1176624" cy="11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